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44"/>
  </p:notesMasterIdLst>
  <p:handoutMasterIdLst>
    <p:handoutMasterId r:id="rId45"/>
  </p:handoutMasterIdLst>
  <p:sldIdLst>
    <p:sldId id="356" r:id="rId7"/>
    <p:sldId id="357" r:id="rId8"/>
    <p:sldId id="318" r:id="rId9"/>
    <p:sldId id="313" r:id="rId10"/>
    <p:sldId id="303" r:id="rId11"/>
    <p:sldId id="259" r:id="rId12"/>
    <p:sldId id="260" r:id="rId13"/>
    <p:sldId id="366" r:id="rId14"/>
    <p:sldId id="367" r:id="rId15"/>
    <p:sldId id="267" r:id="rId16"/>
    <p:sldId id="287" r:id="rId17"/>
    <p:sldId id="269" r:id="rId18"/>
    <p:sldId id="280" r:id="rId19"/>
    <p:sldId id="271" r:id="rId20"/>
    <p:sldId id="272" r:id="rId21"/>
    <p:sldId id="315" r:id="rId22"/>
    <p:sldId id="316" r:id="rId23"/>
    <p:sldId id="325" r:id="rId24"/>
    <p:sldId id="301" r:id="rId25"/>
    <p:sldId id="326" r:id="rId26"/>
    <p:sldId id="327" r:id="rId27"/>
    <p:sldId id="328" r:id="rId28"/>
    <p:sldId id="330" r:id="rId29"/>
    <p:sldId id="276" r:id="rId30"/>
    <p:sldId id="268" r:id="rId31"/>
    <p:sldId id="256" r:id="rId32"/>
    <p:sldId id="360" r:id="rId33"/>
    <p:sldId id="321" r:id="rId34"/>
    <p:sldId id="361" r:id="rId35"/>
    <p:sldId id="362" r:id="rId36"/>
    <p:sldId id="363" r:id="rId37"/>
    <p:sldId id="364" r:id="rId38"/>
    <p:sldId id="365" r:id="rId39"/>
    <p:sldId id="346" r:id="rId40"/>
    <p:sldId id="347" r:id="rId41"/>
    <p:sldId id="359" r:id="rId42"/>
    <p:sldId id="358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n, Philip" initials="HP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60444" autoAdjust="0"/>
  </p:normalViewPr>
  <p:slideViewPr>
    <p:cSldViewPr snapToGrid="0">
      <p:cViewPr varScale="1">
        <p:scale>
          <a:sx n="62" d="100"/>
          <a:sy n="62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dawfsprd01.nida.nih.gov\Home\cottoj\2017%20Requests\Data\Drug%20Overdose%20Deaths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dirty="0"/>
              <a:t>Total U.S. Drug Deaths </a:t>
            </a:r>
          </a:p>
        </c:rich>
      </c:tx>
      <c:layout>
        <c:manualLayout>
          <c:xMode val="edge"/>
          <c:yMode val="edge"/>
          <c:x val="1.5475347460762061E-2"/>
          <c:y val="2.89855072463768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799315302978432"/>
          <c:y val="0.16449901417242246"/>
          <c:w val="0.64935695538057747"/>
          <c:h val="0.69056360708534614"/>
        </c:manualLayout>
      </c:layout>
      <c:lineChart>
        <c:grouping val="standard"/>
        <c:varyColors val="0"/>
        <c:ser>
          <c:idx val="0"/>
          <c:order val="0"/>
          <c:tx>
            <c:strRef>
              <c:f>Data!$A$5</c:f>
              <c:strCache>
                <c:ptCount val="1"/>
                <c:pt idx="0">
                  <c:v>More than 64,000 Americans died from drug overdoses in 2016 -- 64,070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7F-4909-93F0-9C35A64A495A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00AAE6"/>
                </a:solidFill>
                <a:ln w="9525">
                  <a:solidFill>
                    <a:srgbClr val="00AAE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AAE6"/>
                </a:solidFill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7F-4909-93F0-9C35A64A495A}"/>
              </c:ext>
            </c:extLst>
          </c:dPt>
          <c:dLbls>
            <c:dLbl>
              <c:idx val="18"/>
              <c:layout>
                <c:manualLayout>
                  <c:x val="2.1739130434782608E-2"/>
                  <c:y val="-6.81237520703094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More than 72,000 Americans died from drug overdoses in 2017  -- steep increase continues into 2017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7F-4909-93F0-9C35A64A49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Data!$B$4:$T$4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Data!$B$5:$T$5</c:f>
              <c:numCache>
                <c:formatCode>#,##0</c:formatCode>
                <c:ptCount val="19"/>
                <c:pt idx="0">
                  <c:v>16849</c:v>
                </c:pt>
                <c:pt idx="1">
                  <c:v>17415</c:v>
                </c:pt>
                <c:pt idx="2">
                  <c:v>19394</c:v>
                </c:pt>
                <c:pt idx="3">
                  <c:v>23518</c:v>
                </c:pt>
                <c:pt idx="4">
                  <c:v>25785</c:v>
                </c:pt>
                <c:pt idx="5">
                  <c:v>27424</c:v>
                </c:pt>
                <c:pt idx="6">
                  <c:v>29813</c:v>
                </c:pt>
                <c:pt idx="7">
                  <c:v>34425</c:v>
                </c:pt>
                <c:pt idx="8">
                  <c:v>36010</c:v>
                </c:pt>
                <c:pt idx="9">
                  <c:v>36450</c:v>
                </c:pt>
                <c:pt idx="10">
                  <c:v>37004</c:v>
                </c:pt>
                <c:pt idx="11">
                  <c:v>38329</c:v>
                </c:pt>
                <c:pt idx="12">
                  <c:v>41340</c:v>
                </c:pt>
                <c:pt idx="13">
                  <c:v>41502</c:v>
                </c:pt>
                <c:pt idx="14">
                  <c:v>43982</c:v>
                </c:pt>
                <c:pt idx="15">
                  <c:v>47055</c:v>
                </c:pt>
                <c:pt idx="16">
                  <c:v>52898</c:v>
                </c:pt>
                <c:pt idx="17">
                  <c:v>64070</c:v>
                </c:pt>
                <c:pt idx="18">
                  <c:v>72306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27F-4909-93F0-9C35A64A4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8225056"/>
        <c:axId val="2088225600"/>
      </c:lineChart>
      <c:catAx>
        <c:axId val="20882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8225600"/>
        <c:crosses val="autoZero"/>
        <c:auto val="1"/>
        <c:lblAlgn val="ctr"/>
        <c:lblOffset val="100"/>
        <c:noMultiLvlLbl val="0"/>
      </c:catAx>
      <c:valAx>
        <c:axId val="208822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82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Overdose Death Frequency and Rate South/Central Region (I)</a:t>
            </a:r>
            <a:endParaRPr lang="en-US" sz="2000" b="1">
              <a:effectLst/>
            </a:endParaRPr>
          </a:p>
        </c:rich>
      </c:tx>
      <c:layout>
        <c:manualLayout>
          <c:xMode val="edge"/>
          <c:yMode val="edge"/>
          <c:x val="0.39286195866141732"/>
          <c:y val="1.0794473229706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'Rates by LPHA'!$A$112</c:f>
              <c:strCache>
                <c:ptCount val="1"/>
                <c:pt idx="0">
                  <c:v>Number of Overdoses (I)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'Rates by LPHA'!$B$111:$H$111</c:f>
              <c:strCache>
                <c:ptCount val="7"/>
                <c:pt idx="0">
                  <c:v>2004-2005</c:v>
                </c:pt>
                <c:pt idx="1">
                  <c:v>2006-2007</c:v>
                </c:pt>
                <c:pt idx="2">
                  <c:v>2008-2009</c:v>
                </c:pt>
                <c:pt idx="3">
                  <c:v>2010-2011</c:v>
                </c:pt>
                <c:pt idx="4">
                  <c:v>2012-2013</c:v>
                </c:pt>
                <c:pt idx="5">
                  <c:v>2014-2015</c:v>
                </c:pt>
                <c:pt idx="6">
                  <c:v>2016-2017</c:v>
                </c:pt>
              </c:strCache>
            </c:strRef>
          </c:cat>
          <c:val>
            <c:numRef>
              <c:f>'Rates by LPHA'!$B$112:$H$112</c:f>
              <c:numCache>
                <c:formatCode>General</c:formatCode>
                <c:ptCount val="7"/>
                <c:pt idx="0">
                  <c:v>17</c:v>
                </c:pt>
                <c:pt idx="1">
                  <c:v>34</c:v>
                </c:pt>
                <c:pt idx="2">
                  <c:v>30</c:v>
                </c:pt>
                <c:pt idx="3">
                  <c:v>52</c:v>
                </c:pt>
                <c:pt idx="4">
                  <c:v>26</c:v>
                </c:pt>
                <c:pt idx="5">
                  <c:v>39</c:v>
                </c:pt>
                <c:pt idx="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26-4146-9FCA-A76EADB22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226208"/>
        <c:axId val="2012238720"/>
      </c:barChart>
      <c:lineChart>
        <c:grouping val="standard"/>
        <c:varyColors val="0"/>
        <c:ser>
          <c:idx val="1"/>
          <c:order val="1"/>
          <c:tx>
            <c:strRef>
              <c:f>'Rates by LPHA'!$A$113</c:f>
              <c:strCache>
                <c:ptCount val="1"/>
                <c:pt idx="0">
                  <c:v>Regional Overdose Death Rate (I)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'Rates by LPHA'!$B$111:$H$111</c:f>
              <c:strCache>
                <c:ptCount val="7"/>
                <c:pt idx="0">
                  <c:v>2004-2005</c:v>
                </c:pt>
                <c:pt idx="1">
                  <c:v>2006-2007</c:v>
                </c:pt>
                <c:pt idx="2">
                  <c:v>2008-2009</c:v>
                </c:pt>
                <c:pt idx="3">
                  <c:v>2010-2011</c:v>
                </c:pt>
                <c:pt idx="4">
                  <c:v>2012-2013</c:v>
                </c:pt>
                <c:pt idx="5">
                  <c:v>2014-2015</c:v>
                </c:pt>
                <c:pt idx="6">
                  <c:v>2016-2017</c:v>
                </c:pt>
              </c:strCache>
            </c:strRef>
          </c:cat>
          <c:val>
            <c:numRef>
              <c:f>'Rates by LPHA'!$B$113:$H$113</c:f>
              <c:numCache>
                <c:formatCode>0.0</c:formatCode>
                <c:ptCount val="7"/>
                <c:pt idx="0">
                  <c:v>4.9812616656752997</c:v>
                </c:pt>
                <c:pt idx="1">
                  <c:v>9.6928230347088586</c:v>
                </c:pt>
                <c:pt idx="2">
                  <c:v>8.3940737839085564</c:v>
                </c:pt>
                <c:pt idx="3">
                  <c:v>14.200937808085254</c:v>
                </c:pt>
                <c:pt idx="4">
                  <c:v>7.0813235538439345</c:v>
                </c:pt>
                <c:pt idx="5">
                  <c:v>10.667104291458115</c:v>
                </c:pt>
                <c:pt idx="6">
                  <c:v>15.469869666348064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26-4146-9FCA-A76EADB2235B}"/>
            </c:ext>
          </c:extLst>
        </c:ser>
        <c:ser>
          <c:idx val="2"/>
          <c:order val="2"/>
          <c:tx>
            <c:strRef>
              <c:f>'Rates by LPHA'!$A$114</c:f>
              <c:strCache>
                <c:ptCount val="1"/>
                <c:pt idx="0">
                  <c:v>Missouri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'Rates by LPHA'!$B$111:$H$111</c:f>
              <c:strCache>
                <c:ptCount val="7"/>
                <c:pt idx="0">
                  <c:v>2004-2005</c:v>
                </c:pt>
                <c:pt idx="1">
                  <c:v>2006-2007</c:v>
                </c:pt>
                <c:pt idx="2">
                  <c:v>2008-2009</c:v>
                </c:pt>
                <c:pt idx="3">
                  <c:v>2010-2011</c:v>
                </c:pt>
                <c:pt idx="4">
                  <c:v>2012-2013</c:v>
                </c:pt>
                <c:pt idx="5">
                  <c:v>2014-2015</c:v>
                </c:pt>
                <c:pt idx="6">
                  <c:v>2016-2017</c:v>
                </c:pt>
              </c:strCache>
            </c:strRef>
          </c:cat>
          <c:val>
            <c:numRef>
              <c:f>'Rates by LPHA'!$B$114:$H$114</c:f>
              <c:numCache>
                <c:formatCode>0.0</c:formatCode>
                <c:ptCount val="7"/>
                <c:pt idx="0">
                  <c:v>4.2294874840538395</c:v>
                </c:pt>
                <c:pt idx="1">
                  <c:v>6.606812638295505</c:v>
                </c:pt>
                <c:pt idx="2">
                  <c:v>8.2877548884291503</c:v>
                </c:pt>
                <c:pt idx="3">
                  <c:v>9.7670972328696859</c:v>
                </c:pt>
                <c:pt idx="4">
                  <c:v>9.3950405784561308</c:v>
                </c:pt>
                <c:pt idx="5">
                  <c:v>11.237101104520592</c:v>
                </c:pt>
                <c:pt idx="6">
                  <c:v>15.221358531645185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E26-4146-9FCA-A76EADB22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237088"/>
        <c:axId val="2012237632"/>
      </c:lineChart>
      <c:catAx>
        <c:axId val="20122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237632"/>
        <c:crosses val="autoZero"/>
        <c:auto val="1"/>
        <c:lblAlgn val="ctr"/>
        <c:lblOffset val="100"/>
        <c:noMultiLvlLbl val="0"/>
      </c:catAx>
      <c:valAx>
        <c:axId val="20122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Rate of Overdose Deaths</a:t>
                </a:r>
              </a:p>
            </c:rich>
          </c:tx>
          <c:layout>
            <c:manualLayout>
              <c:xMode val="edge"/>
              <c:yMode val="edge"/>
              <c:x val="0.25416666666666676"/>
              <c:y val="0.20708440059450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237088"/>
        <c:crosses val="autoZero"/>
        <c:crossBetween val="between"/>
      </c:valAx>
      <c:valAx>
        <c:axId val="2012238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Number of Overdose Deaths</a:t>
                </a:r>
              </a:p>
            </c:rich>
          </c:tx>
          <c:layout>
            <c:manualLayout>
              <c:xMode val="edge"/>
              <c:yMode val="edge"/>
              <c:x val="0.9698176673228347"/>
              <c:y val="0.2100412674319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226208"/>
        <c:crosses val="max"/>
        <c:crossBetween val="between"/>
      </c:valAx>
      <c:catAx>
        <c:axId val="201222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2238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Overdose Death Frequency and Rate Eastern Region (C)</a:t>
            </a:r>
          </a:p>
        </c:rich>
      </c:tx>
      <c:layout>
        <c:manualLayout>
          <c:xMode val="edge"/>
          <c:yMode val="edge"/>
          <c:x val="0.310427247375328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'Rates by LPHA'!$A$84</c:f>
              <c:strCache>
                <c:ptCount val="1"/>
                <c:pt idx="0">
                  <c:v>Number of Overdoses (C)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'Rates by LPHA'!$B$83:$H$83</c:f>
              <c:strCache>
                <c:ptCount val="7"/>
                <c:pt idx="0">
                  <c:v>2004-2005</c:v>
                </c:pt>
                <c:pt idx="1">
                  <c:v>2006-2007</c:v>
                </c:pt>
                <c:pt idx="2">
                  <c:v>2008-2009</c:v>
                </c:pt>
                <c:pt idx="3">
                  <c:v>2010-2011</c:v>
                </c:pt>
                <c:pt idx="4">
                  <c:v>2012-2013</c:v>
                </c:pt>
                <c:pt idx="5">
                  <c:v>2014-2015</c:v>
                </c:pt>
                <c:pt idx="6">
                  <c:v>2016-2017</c:v>
                </c:pt>
              </c:strCache>
            </c:strRef>
          </c:cat>
          <c:val>
            <c:numRef>
              <c:f>'Rates by LPHA'!$B$84:$H$84</c:f>
              <c:numCache>
                <c:formatCode>General</c:formatCode>
                <c:ptCount val="7"/>
                <c:pt idx="0">
                  <c:v>233</c:v>
                </c:pt>
                <c:pt idx="1">
                  <c:v>370</c:v>
                </c:pt>
                <c:pt idx="2">
                  <c:v>494</c:v>
                </c:pt>
                <c:pt idx="3">
                  <c:v>656</c:v>
                </c:pt>
                <c:pt idx="4">
                  <c:v>682</c:v>
                </c:pt>
                <c:pt idx="5">
                  <c:v>831</c:v>
                </c:pt>
                <c:pt idx="6">
                  <c:v>1288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04-4759-BF7C-6320CA60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07168"/>
        <c:axId val="67504448"/>
      </c:barChart>
      <c:lineChart>
        <c:grouping val="standard"/>
        <c:varyColors val="0"/>
        <c:ser>
          <c:idx val="1"/>
          <c:order val="1"/>
          <c:tx>
            <c:strRef>
              <c:f>'Rates by LPHA'!$A$85</c:f>
              <c:strCache>
                <c:ptCount val="1"/>
                <c:pt idx="0">
                  <c:v>Regional Overdose Death Rate (C)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'Rates by LPHA'!$B$83:$H$83</c:f>
              <c:strCache>
                <c:ptCount val="7"/>
                <c:pt idx="0">
                  <c:v>2004-2005</c:v>
                </c:pt>
                <c:pt idx="1">
                  <c:v>2006-2007</c:v>
                </c:pt>
                <c:pt idx="2">
                  <c:v>2008-2009</c:v>
                </c:pt>
                <c:pt idx="3">
                  <c:v>2010-2011</c:v>
                </c:pt>
                <c:pt idx="4">
                  <c:v>2012-2013</c:v>
                </c:pt>
                <c:pt idx="5">
                  <c:v>2014-2015</c:v>
                </c:pt>
                <c:pt idx="6">
                  <c:v>2016-2017</c:v>
                </c:pt>
              </c:strCache>
            </c:strRef>
          </c:cat>
          <c:val>
            <c:numRef>
              <c:f>'Rates by LPHA'!$B$85:$H$85</c:f>
              <c:numCache>
                <c:formatCode>0.0</c:formatCode>
                <c:ptCount val="7"/>
                <c:pt idx="0">
                  <c:v>5.3421828617729652</c:v>
                </c:pt>
                <c:pt idx="1">
                  <c:v>8.4105264330343665</c:v>
                </c:pt>
                <c:pt idx="2">
                  <c:v>11.131546487276012</c:v>
                </c:pt>
                <c:pt idx="3">
                  <c:v>14.685540272295887</c:v>
                </c:pt>
                <c:pt idx="4">
                  <c:v>15.176948307358568</c:v>
                </c:pt>
                <c:pt idx="5">
                  <c:v>18.368952005973551</c:v>
                </c:pt>
                <c:pt idx="6">
                  <c:v>28.431610388045129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04-4759-BF7C-6320CA6062BE}"/>
            </c:ext>
          </c:extLst>
        </c:ser>
        <c:ser>
          <c:idx val="2"/>
          <c:order val="2"/>
          <c:tx>
            <c:strRef>
              <c:f>'Rates by LPHA'!$A$86</c:f>
              <c:strCache>
                <c:ptCount val="1"/>
                <c:pt idx="0">
                  <c:v>Missouri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'Rates by LPHA'!$B$83:$H$83</c:f>
              <c:strCache>
                <c:ptCount val="7"/>
                <c:pt idx="0">
                  <c:v>2004-2005</c:v>
                </c:pt>
                <c:pt idx="1">
                  <c:v>2006-2007</c:v>
                </c:pt>
                <c:pt idx="2">
                  <c:v>2008-2009</c:v>
                </c:pt>
                <c:pt idx="3">
                  <c:v>2010-2011</c:v>
                </c:pt>
                <c:pt idx="4">
                  <c:v>2012-2013</c:v>
                </c:pt>
                <c:pt idx="5">
                  <c:v>2014-2015</c:v>
                </c:pt>
                <c:pt idx="6">
                  <c:v>2016-2017</c:v>
                </c:pt>
              </c:strCache>
            </c:strRef>
          </c:cat>
          <c:val>
            <c:numRef>
              <c:f>'Rates by LPHA'!$B$86:$H$86</c:f>
              <c:numCache>
                <c:formatCode>0.0</c:formatCode>
                <c:ptCount val="7"/>
                <c:pt idx="0">
                  <c:v>4.2294874840538395</c:v>
                </c:pt>
                <c:pt idx="1">
                  <c:v>6.606812638295505</c:v>
                </c:pt>
                <c:pt idx="2">
                  <c:v>8.2877548884291503</c:v>
                </c:pt>
                <c:pt idx="3">
                  <c:v>9.7670972328696859</c:v>
                </c:pt>
                <c:pt idx="4">
                  <c:v>9.3950405784561308</c:v>
                </c:pt>
                <c:pt idx="5">
                  <c:v>11.237101104520592</c:v>
                </c:pt>
                <c:pt idx="6">
                  <c:v>15.221358531645185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04-4759-BF7C-6320CA60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08800"/>
        <c:axId val="67506624"/>
      </c:lineChart>
      <c:catAx>
        <c:axId val="675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06624"/>
        <c:crosses val="autoZero"/>
        <c:auto val="1"/>
        <c:lblAlgn val="ctr"/>
        <c:lblOffset val="100"/>
        <c:noMultiLvlLbl val="0"/>
      </c:catAx>
      <c:valAx>
        <c:axId val="675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Overdose Death Rate</a:t>
                </a:r>
              </a:p>
            </c:rich>
          </c:tx>
          <c:layout>
            <c:manualLayout>
              <c:xMode val="edge"/>
              <c:yMode val="edge"/>
              <c:x val="0.2531250000000001"/>
              <c:y val="0.29236733712741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08800"/>
        <c:crosses val="autoZero"/>
        <c:crossBetween val="between"/>
      </c:valAx>
      <c:valAx>
        <c:axId val="675044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Number of Overdose Deaths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07168"/>
        <c:crosses val="max"/>
        <c:crossBetween val="between"/>
      </c:valAx>
      <c:catAx>
        <c:axId val="67507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5044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0.00426</cdr:x>
      <cdr:y>0.00823</cdr:y>
    </cdr:from>
    <cdr:to>
      <cdr:x>0.20966</cdr:x>
      <cdr:y>0.36137</cdr:y>
    </cdr:to>
    <cdr:pic>
      <cdr:nvPicPr>
        <cdr:cNvPr id="2" name="Content Placeholder 5">
          <a:extLst xmlns:a="http://schemas.openxmlformats.org/drawingml/2006/main">
            <a:ext uri="{FF2B5EF4-FFF2-40B4-BE49-F238E27FC236}">
              <a16:creationId xmlns="" xmlns:a16="http://schemas.microsoft.com/office/drawing/2014/main" id="{16048C88-83C8-4D40-A127-B696F089E8C3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2451100" cy="217963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573315-ED7F-4E82-94CF-D59EE20F8B19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431AD80-5080-4895-9FCA-642487A9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BC2E777-D100-4299-AD92-FD4B57F0AEA4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6C8FC7-27CD-49B8-B8AC-685DF9E6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transition from acute to chronic use.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modulation moves from Normal-Euphoric to Normal-Withdrawal.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opioid dependent person chases the Normal through continued opioid use. The euphoria is but a memory—but a powerful memory nonetheless.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agonist tx brings people out of that… back</a:t>
            </a:r>
            <a:r>
              <a:rPr lang="en-US" baseline="0" dirty="0"/>
              <a:t> into the white</a:t>
            </a:r>
          </a:p>
          <a:p>
            <a:r>
              <a:rPr lang="en-US" baseline="0" dirty="0"/>
              <a:t>This graph represents the opioid-dependent brain and brain chemistry, NOT an opioid naïve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 – connect people first with the thing they need</a:t>
            </a:r>
            <a:r>
              <a:rPr lang="en-US" baseline="0" dirty="0"/>
              <a:t> the most. The sooner we can help people get to a place where they can participate in recovery, the sooner they can be in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0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1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/>
              <a:t>Data supports efficacy for relapse prevention in patients in controlled environments (e.g., inpatient programs and corrections facilities) who have been successfully detoxed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Success depends on patient’s adherence to naltrexone regimen—when the patient has a choice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Relapse puts patient at greater risk of opioid overdose due to down-regulation of receptors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4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Safe and effective with OTP service wrap-arounds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Great dopamine push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However, it’s availability is limited to those who can access OTP’s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It has overdose potential due to respiratory depression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6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Formulations with naloxone decrease potential for misuse.</a:t>
            </a:r>
          </a:p>
          <a:p>
            <a:r>
              <a:rPr lang="en-US" sz="1200" dirty="0"/>
              <a:t>Low overdose potential due to ceiling effect</a:t>
            </a:r>
          </a:p>
          <a:p>
            <a:r>
              <a:rPr lang="en-US" dirty="0"/>
              <a:t>Plenty of studies indicate efficacy.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while someone’s in withdrawal, don’t need to wait multiple days like Vivitrol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7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Vivitrol:</a:t>
            </a:r>
          </a:p>
          <a:p>
            <a:r>
              <a:rPr lang="en-US" dirty="0"/>
              <a:t>KP is a 35 y/o woman who developed an addiction to prescription opioids (Vicodin) following incisional complications from a C-section with her third child. (She has no previous SUD history). After an MVA in which she fell asleep at the wheel, she checked into a SUD program at a local hospital. Seven days after admission, she was preparing for discharge and received her first Vivitrol injection.</a:t>
            </a:r>
          </a:p>
          <a:p>
            <a:r>
              <a:rPr lang="en-US" dirty="0"/>
              <a:t>She is an RN at a local hospital, and she plans to return to work in one more week after she returns home.</a:t>
            </a:r>
          </a:p>
          <a:p>
            <a:r>
              <a:rPr lang="en-US" dirty="0"/>
              <a:t>She is married, a mother of three, and has a promising career as a Clinical Nurse Leader.</a:t>
            </a:r>
          </a:p>
          <a:p>
            <a:endParaRPr lang="en-US" dirty="0"/>
          </a:p>
          <a:p>
            <a:r>
              <a:rPr lang="en-US" dirty="0"/>
              <a:t>Why is she a good candidate for Vivitrol?</a:t>
            </a:r>
          </a:p>
          <a:p>
            <a:r>
              <a:rPr lang="en-US" dirty="0"/>
              <a:t>Induction occurred in a controlled environment.</a:t>
            </a:r>
          </a:p>
          <a:p>
            <a:r>
              <a:rPr lang="en-US" dirty="0"/>
              <a:t>She has no previous addiction history.</a:t>
            </a:r>
          </a:p>
          <a:p>
            <a:r>
              <a:rPr lang="en-US" dirty="0"/>
              <a:t>She is highly motivated.</a:t>
            </a:r>
          </a:p>
          <a:p>
            <a:r>
              <a:rPr lang="en-US" dirty="0"/>
              <a:t>She is well-resourced.</a:t>
            </a:r>
          </a:p>
          <a:p>
            <a:endParaRPr lang="en-US" b="1" dirty="0"/>
          </a:p>
          <a:p>
            <a:r>
              <a:rPr lang="en-US" b="1" dirty="0"/>
              <a:t>Methadone: </a:t>
            </a:r>
          </a:p>
          <a:p>
            <a:r>
              <a:rPr lang="en-US" dirty="0"/>
              <a:t>MH is a 28 year-old who presents for methadone maintenance after 2 unsuccessful trials with naltrexone (Vivitrol, each just prior to release from two 3 month stays the Saint Louis County Jail). He then tried suboxone therapy through a community-based mental health center; however, his cravings were not decreased at 24 mg/day. After restarting IV heroin for the third time, he reported back to his community mental health center and was referred for a trial of methadone maintenance.</a:t>
            </a:r>
          </a:p>
          <a:p>
            <a:r>
              <a:rPr lang="en-US" dirty="0"/>
              <a:t>He lives in North Saint Louis County and can access an OTP by Metro.</a:t>
            </a:r>
          </a:p>
          <a:p>
            <a:r>
              <a:rPr lang="en-US" dirty="0"/>
              <a:t>He finds his cravings are controlled on 60 mg methadone/day.</a:t>
            </a:r>
          </a:p>
          <a:p>
            <a:r>
              <a:rPr lang="en-US" dirty="0"/>
              <a:t>Patient failed other treatments; lack of control of cravings</a:t>
            </a:r>
          </a:p>
          <a:p>
            <a:endParaRPr lang="en-US" b="0" dirty="0"/>
          </a:p>
          <a:p>
            <a:r>
              <a:rPr lang="en-US" b="0" dirty="0"/>
              <a:t>Resources: Opioid Morphine Equivalent Conversion Factors, https://www.cms.gov/Medicare/Prescription-Drug-Coverage/PrescriptionDrugCovContra/Downloads/Opioid-Morphine-EQ-Conversion-Factors-March-2015.pdf</a:t>
            </a:r>
          </a:p>
          <a:p>
            <a:endParaRPr lang="en-US" b="0" dirty="0"/>
          </a:p>
          <a:p>
            <a:r>
              <a:rPr lang="en-US" b="1" dirty="0"/>
              <a:t>Suboxone:  </a:t>
            </a:r>
            <a:r>
              <a:rPr lang="en-US" b="0" dirty="0"/>
              <a:t>Long SU history; brain chemistry affected early and often by substances; needs dopamine reinforcement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Resources: https://www.samhsa.gov/medication-assisted-treatment/treatment/buprenorphine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23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https://www.nytimes.com/2018/08/15/upshot/opioids-overdose-deaths-rising-fentanyl.html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9B8F-9EDB-483D-9CF7-9AC75A9A2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2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91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Any single sign or symptom by itself may not mean a whole lot.  But, when you put them together: altered consciousness, altered breathing, pinpoint pupils, that equals HEROIN overdose (or some other opioid)…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There’s a huge range in time between use and OD – sometimes it’s a minute, sometimes over 6 hours… if you come upon someone who OD’s you never know how long it’s been, always give naloxone… the image of an OD being someone with a needle in their arm is inaccurate, more often than not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44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Rescue breathing – 1 breath every 7 seconds – if the brain is getting any oxygen at all then naloxone should work – even if you can get in just a little bit with your breaths that could mean life instead of death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99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19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967C01-0A5E-431E-939A-F67FA2C91F48}" type="slidenum">
              <a:rPr lang="en-US" altLang="en-US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92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D864EFA-665D-4023-9871-D4DE378ECB1F}" type="slidenum">
              <a:rPr lang="en-US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1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include the slide specific to your region when you present.  You can delete the remaining</a:t>
            </a:r>
            <a:r>
              <a:rPr lang="en-US" baseline="0" dirty="0"/>
              <a:t> regional slides. Each slide highlights the number of overdose deaths in your region over time (blue bar) as well as a comparison to how your regions OD death rate (orange line) compares to the overall rate in Missouri (black line). You’ll notice that many of the regions have a lower rate than the state however most regions have seen an increase in OD deaths every year since 2003.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5511067-ACE4-416F-BC7E-114AA9EA89BD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1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used to build MO STR project</a:t>
            </a:r>
          </a:p>
          <a:p>
            <a:endParaRPr lang="en-US" dirty="0"/>
          </a:p>
          <a:p>
            <a:r>
              <a:rPr lang="en-US" dirty="0"/>
              <a:t>Harm reduction source: http://onlinelibrary.wiley.com/doi/10.1080/09595239800187011/epdf</a:t>
            </a:r>
          </a:p>
          <a:p>
            <a:endParaRPr lang="en-US" dirty="0"/>
          </a:p>
          <a:p>
            <a:r>
              <a:rPr lang="en-US" dirty="0"/>
              <a:t>MAT has been shown in</a:t>
            </a:r>
            <a:r>
              <a:rPr lang="en-US" baseline="0" dirty="0"/>
              <a:t> multiple studies to reduce overdose deaths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F91B-61AB-43F5-A286-B145FA3C52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6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4 buckets of the STR</a:t>
            </a:r>
            <a:r>
              <a:rPr lang="en-US" baseline="0" dirty="0"/>
              <a:t>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23E8-44A1-449F-B0B5-7526CD8FDEEF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4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8BB4-3478-44EA-A11D-8DD03C0A724B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3C5E-7A75-4D0C-BE0D-1855ED77DB62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130-22B8-4D06-9334-B84B1779EC19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FB7-E81A-44EE-87F1-C4DBF6DD422E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64A8-3E01-475F-AC1D-5A10A099E49D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ECC1-CBB8-4A7A-A9FF-07DACB02BA87}" type="datetime1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07DE-41A4-4E04-958A-C8BDFF2B85A2}" type="datetime1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5FCD-E4D3-4495-8363-EA0809835C63}" type="datetime1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6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0314-CF9B-4BC5-8106-555AD5DF2631}" type="datetime1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4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2255-4097-4CF9-999C-546A2941BD32}" type="datetime1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B5DC-A4A9-4D44-9717-D24E34067F3C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2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DEE1-5169-4BDB-84AA-99FDB95D5D14}" type="datetime1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2ECE-E8D7-4B78-BA4B-34DF01532591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A07B-AD97-4497-88CF-A0263A7D38EF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4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68301" y="1334440"/>
            <a:ext cx="3842039" cy="47361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91449" y="1317680"/>
            <a:ext cx="4447275" cy="4752920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77246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31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9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68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89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1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E92B-E49F-41ED-BF73-CF6670A78292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64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1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16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51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85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7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60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7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9EB-E710-4B80-A742-3B8FA15A1ADE}" type="datetime1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14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8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4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7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81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5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16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9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67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940-FEB0-4601-BCF6-6F7317092ECE}" type="datetime1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5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0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1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735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3F5528-F320-4B2E-AF49-AAFB784CA556}" type="slidenum">
              <a:rPr lang="en-US" smtClean="0">
                <a:solidFill>
                  <a:srgbClr val="373545"/>
                </a:solidFill>
              </a:rPr>
              <a:pPr/>
              <a:t>‹#›</a:t>
            </a:fld>
            <a:endParaRPr lang="en-US">
              <a:solidFill>
                <a:srgbClr val="373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1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76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30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9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4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E91-C0CC-4786-95B4-CBC269CDEA0E}" type="datetime1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5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1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0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0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735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3F5528-F320-4B2E-AF49-AAFB784CA556}" type="slidenum">
              <a:rPr lang="en-US" smtClean="0">
                <a:solidFill>
                  <a:srgbClr val="373545"/>
                </a:solidFill>
              </a:rPr>
              <a:pPr/>
              <a:t>‹#›</a:t>
            </a:fld>
            <a:endParaRPr lang="en-US">
              <a:solidFill>
                <a:srgbClr val="373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19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0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0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5595-49B2-40A8-A1A4-1053A9DE69CD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528-F320-4B2E-AF49-AAFB784CA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C67-FE47-491C-BC9E-1EF2773DAAF5}" type="datetime1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8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555-1F54-4C5E-8A36-EE13DF6D5498}" type="datetime1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6253-FBCF-443E-84A4-5126875D6B22}" type="datetime1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41D-8DD9-411A-9DD2-B5E4188D4FC6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E092-F7CE-4BA8-885C-413FCF1E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6B9C-D596-4FEE-BA77-FA2026DF2AA7}" type="datetime1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BA64-D420-4A1F-AAC9-D494CDD4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2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56B420-2589-5648-9F39-B4B57ADB4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5F285595-49B2-40A8-A1A4-1053A9DE69CD}" type="datetimeFigureOut">
              <a:rPr lang="en-US" smtClean="0"/>
              <a:pPr defTabSz="34290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3A3F5528-F320-4B2E-AF49-AAFB784CA556}" type="slidenum">
              <a:rPr lang="en-US" smtClean="0"/>
              <a:pPr defTabSz="34290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5F285595-49B2-40A8-A1A4-1053A9DE69CD}" type="datetimeFigureOut">
              <a:rPr lang="en-US" smtClean="0"/>
              <a:pPr defTabSz="34290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3A3F5528-F320-4B2E-AF49-AAFB784CA556}" type="slidenum">
              <a:rPr lang="en-US" smtClean="0"/>
              <a:pPr defTabSz="34290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buse.gov/" TargetMode="External"/><Relationship Id="rId2" Type="http://schemas.openxmlformats.org/officeDocument/2006/relationships/hyperlink" Target="https://amersa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indtreatment.samhsa.gov/" TargetMode="External"/><Relationship Id="rId4" Type="http://schemas.openxmlformats.org/officeDocument/2006/relationships/hyperlink" Target="https://www.asam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ouriopioidstr.org/" TargetMode="External"/><Relationship Id="rId2" Type="http://schemas.openxmlformats.org/officeDocument/2006/relationships/hyperlink" Target="https://mohopeproject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unealmenzies@arcamidwest.com" TargetMode="External"/><Relationship Id="rId5" Type="http://schemas.openxmlformats.org/officeDocument/2006/relationships/hyperlink" Target="http://www.arcamidwest.com/" TargetMode="External"/><Relationship Id="rId4" Type="http://schemas.openxmlformats.org/officeDocument/2006/relationships/hyperlink" Target="mailto:Philip.horn@mimh.ed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Fred.Rottnek@health.slu.edu" TargetMode="External"/><Relationship Id="rId2" Type="http://schemas.openxmlformats.org/officeDocument/2006/relationships/hyperlink" Target="https://www.slu.edu/medicine/family-medicin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lu.edu/medicine/grand-rounds/index.php" TargetMode="External"/><Relationship Id="rId5" Type="http://schemas.openxmlformats.org/officeDocument/2006/relationships/hyperlink" Target="https://www.slu.edu/medicine/family-medicine/center-for-substance-use.php" TargetMode="External"/><Relationship Id="rId4" Type="http://schemas.openxmlformats.org/officeDocument/2006/relationships/hyperlink" Target="https://www.slu.edu/medicine/family-medicine/addiction-medicine.ph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red.Rottnek@health.slu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8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Missouri State Opioid Response: Modifying the Response for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93" y="4038507"/>
            <a:ext cx="779118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Fred Rottnek, MD, MAHCM</a:t>
            </a:r>
          </a:p>
          <a:p>
            <a:r>
              <a:rPr lang="en-US" dirty="0" smtClean="0"/>
              <a:t>Missouri University of Science and Technology</a:t>
            </a:r>
          </a:p>
          <a:p>
            <a:r>
              <a:rPr lang="en-US" dirty="0" smtClean="0"/>
              <a:t>October 25, 2019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21" y="5342353"/>
            <a:ext cx="1515647" cy="15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83674"/>
            <a:ext cx="7772400" cy="1088068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being done around the world to address the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40573"/>
            <a:ext cx="3306643" cy="3925997"/>
          </a:xfrm>
        </p:spPr>
        <p:txBody>
          <a:bodyPr>
            <a:normAutofit/>
          </a:bodyPr>
          <a:lstStyle/>
          <a:p>
            <a:r>
              <a:rPr lang="en-US" b="1" dirty="0"/>
              <a:t>Prevention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Prescription drug monitoring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Mental health parity laws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Prescribing guidelines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Alternative pain treatments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01159" y="1740573"/>
            <a:ext cx="3807935" cy="3017520"/>
          </a:xfrm>
        </p:spPr>
        <p:txBody>
          <a:bodyPr>
            <a:normAutofit/>
          </a:bodyPr>
          <a:lstStyle/>
          <a:p>
            <a:r>
              <a:rPr lang="en-US" b="1" dirty="0"/>
              <a:t>Harm Reduction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Syringe access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Safe consumption sites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Good Samaritan laws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</a:pPr>
            <a:r>
              <a:rPr lang="en-US" sz="2100" dirty="0">
                <a:latin typeface="Myriad Pro" pitchFamily="34" charset="0"/>
              </a:rPr>
              <a:t>Increased access to overdose education and naloxone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968961" y="1769168"/>
            <a:ext cx="2751703" cy="2628900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009344"/>
              </a:buClr>
              <a:buSzPct val="11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009344"/>
              </a:buClr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EF4036"/>
              </a:buClr>
              <a:buSzPct val="85000"/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700"/>
              </a:spcAft>
              <a:buClr>
                <a:srgbClr val="009344"/>
              </a:buClr>
              <a:buSzPct val="85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Treatment</a:t>
            </a:r>
          </a:p>
          <a:p>
            <a:pPr lvl="1"/>
            <a:r>
              <a:rPr lang="en-US" sz="2100" dirty="0"/>
              <a:t>Expanded access to medical treatment for OUD</a:t>
            </a:r>
          </a:p>
          <a:p>
            <a:pPr marL="342900" lvl="1" indent="0">
              <a:buNone/>
            </a:pPr>
            <a:endParaRPr lang="en-US" sz="2100" dirty="0"/>
          </a:p>
        </p:txBody>
      </p:sp>
      <p:pic>
        <p:nvPicPr>
          <p:cNvPr id="1026" name="Picture 2" descr="Image result for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061" y="5346832"/>
            <a:ext cx="524106" cy="2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090" y="4967771"/>
            <a:ext cx="4791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latin typeface="Myriad Pro"/>
              </a:rPr>
              <a:t>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dirty="0">
              <a:latin typeface="Myriad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Peer support, Community, Domains of health and wellness </a:t>
            </a:r>
          </a:p>
        </p:txBody>
      </p:sp>
      <p:pic>
        <p:nvPicPr>
          <p:cNvPr id="8" name="Picture 2" descr="Image result for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4492" y="5340214"/>
            <a:ext cx="524106" cy="2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531" y="5332252"/>
            <a:ext cx="524106" cy="2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7705970">
            <a:off x="3555742" y="906902"/>
            <a:ext cx="2605159" cy="4611884"/>
          </a:xfrm>
          <a:prstGeom prst="arc">
            <a:avLst/>
          </a:prstGeom>
          <a:ln w="666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81034A8-D94D-4ECD-BEF9-7D154EE3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54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5066030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15" y="495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(Missouri Opioid &amp; Heroin Overdose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Prevention and Education)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DMH + NCADA + MIMH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www.mohopeproject.org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Image result for harm red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355">
            <a:off x="-4247" y="412523"/>
            <a:ext cx="34902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270" y="329756"/>
            <a:ext cx="3089345" cy="18536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5CD16F-5C1A-4CD9-9603-99F3A376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Targeted Response to the Opioid Crisis Grants (Opioid STR)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2578551"/>
          </a:xfrm>
        </p:spPr>
      </p:pic>
      <p:sp>
        <p:nvSpPr>
          <p:cNvPr id="5" name="Rectangle 4"/>
          <p:cNvSpPr/>
          <p:nvPr/>
        </p:nvSpPr>
        <p:spPr>
          <a:xfrm>
            <a:off x="457199" y="4797822"/>
            <a:ext cx="849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venir Next Cyr W04 Demi" panose="020B0703020202020204" pitchFamily="34" charset="0"/>
              </a:rPr>
              <a:t>Missouri:	$10,015,898 x 2 years = </a:t>
            </a:r>
            <a:r>
              <a:rPr lang="en-US" sz="2800" dirty="0">
                <a:solidFill>
                  <a:srgbClr val="FF0000"/>
                </a:solidFill>
                <a:latin typeface="Avenir Next Cyr W04 Demi" panose="020B0703020202020204" pitchFamily="34" charset="0"/>
              </a:rPr>
              <a:t>$20,031,796</a:t>
            </a:r>
            <a:r>
              <a:rPr lang="en-US" dirty="0">
                <a:latin typeface="Avenir Next Cyr W04 Demi" panose="020B0703020202020204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939883" y="5867400"/>
            <a:ext cx="726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Avenir Next Cyr W04 Demi" panose="020B0703020202020204" pitchFamily="34" charset="0"/>
              </a:rPr>
              <a:t>Service grant; at least 76% for treatment &amp; recovery support</a:t>
            </a:r>
            <a:endParaRPr lang="en-US" sz="1600" i="1" dirty="0">
              <a:latin typeface="Avenir Next Cyr W04 Demi" panose="020B07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74D95B1-E1BE-437F-A5BD-DC8E0310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 Blog Graphic-page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25858" r="-281" b="10135"/>
          <a:stretch/>
        </p:blipFill>
        <p:spPr bwMode="auto">
          <a:xfrm>
            <a:off x="3522786" y="0"/>
            <a:ext cx="7145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70" y="2533284"/>
            <a:ext cx="3430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“Combined with coordinated collaboration and sophisticated evaluation,</a:t>
            </a:r>
          </a:p>
          <a:p>
            <a:pPr algn="ctr"/>
            <a:r>
              <a:rPr lang="en-US" sz="2000" dirty="0"/>
              <a:t>The Opioid STR project aims to </a:t>
            </a:r>
            <a:r>
              <a:rPr lang="en-US" sz="2000" i="1" dirty="0">
                <a:solidFill>
                  <a:srgbClr val="C00000"/>
                </a:solidFill>
              </a:rPr>
              <a:t>transform the system of care for OUD in Missouri.”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22" y="921890"/>
            <a:ext cx="26233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Missouri’s </a:t>
            </a:r>
          </a:p>
          <a:p>
            <a:pPr algn="ctr"/>
            <a:r>
              <a:rPr lang="en-US" sz="4400" dirty="0"/>
              <a:t>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37" y="4637120"/>
            <a:ext cx="2050869" cy="205603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289956" y="1565754"/>
            <a:ext cx="225672" cy="244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05194" y="1565753"/>
            <a:ext cx="225672" cy="244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01836" y="1565752"/>
            <a:ext cx="225672" cy="244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427052-5291-406E-A943-39DE77BB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6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Opioid STR Prevention Efforts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86400"/>
          </a:xfrm>
        </p:spPr>
        <p:txBody>
          <a:bodyPr>
            <a:normAutofit/>
          </a:bodyPr>
          <a:lstStyle/>
          <a:p>
            <a:r>
              <a:rPr lang="en-US" sz="3000" dirty="0"/>
              <a:t>Implement </a:t>
            </a:r>
            <a:r>
              <a:rPr lang="en-US" sz="3000" b="1" dirty="0">
                <a:solidFill>
                  <a:srgbClr val="FF0000"/>
                </a:solidFill>
              </a:rPr>
              <a:t>evidence-based primary prevention school programming </a:t>
            </a:r>
            <a:r>
              <a:rPr lang="en-US" sz="3000" dirty="0"/>
              <a:t>in two high need areas in the state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Provide professional </a:t>
            </a:r>
            <a:r>
              <a:rPr lang="en-US" sz="3000" b="1" dirty="0">
                <a:solidFill>
                  <a:srgbClr val="FF0000"/>
                </a:solidFill>
              </a:rPr>
              <a:t>telehealth education and case consultation on chronic pain management </a:t>
            </a:r>
            <a:r>
              <a:rPr lang="en-US" sz="3000" dirty="0"/>
              <a:t>in primary care settings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Expand implementation of </a:t>
            </a:r>
            <a:r>
              <a:rPr lang="en-US" sz="3000" b="1" dirty="0">
                <a:solidFill>
                  <a:srgbClr val="FF0000"/>
                </a:solidFill>
              </a:rPr>
              <a:t>Overdose Education and Naloxone Distribution (OEND)</a:t>
            </a:r>
            <a:endParaRPr lang="en-US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E1811B-277F-4D1E-8024-975A221E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Opioid STR Treatment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061"/>
            <a:ext cx="9144000" cy="5562600"/>
          </a:xfrm>
        </p:spPr>
        <p:txBody>
          <a:bodyPr>
            <a:normAutofit/>
          </a:bodyPr>
          <a:lstStyle/>
          <a:p>
            <a:r>
              <a:rPr lang="en-US" b="1" u="sng" dirty="0"/>
              <a:t>Primary goal: </a:t>
            </a:r>
            <a:r>
              <a:rPr lang="en-US" b="1" dirty="0">
                <a:solidFill>
                  <a:srgbClr val="FF0000"/>
                </a:solidFill>
              </a:rPr>
              <a:t>Increase access to medical treatment </a:t>
            </a:r>
            <a:r>
              <a:rPr lang="en-US" dirty="0"/>
              <a:t>for uninsured individuals with opioid use disorder (OUD) through interdisciplinary provider training, direct service delivery, healthcare integration, and improved transitions of care.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Agonist and partial-agonist evidence-based medications…</a:t>
            </a:r>
          </a:p>
          <a:p>
            <a:pPr lvl="1"/>
            <a:r>
              <a:rPr lang="en-US" dirty="0"/>
              <a:t>Primarily buprenorphine products (Suboxone)</a:t>
            </a:r>
          </a:p>
          <a:p>
            <a:pPr lvl="1"/>
            <a:endParaRPr lang="en-US" dirty="0"/>
          </a:p>
          <a:p>
            <a:r>
              <a:rPr lang="en-US" dirty="0"/>
              <a:t>Too many specific treatment objectives to list…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61D9A3-91CC-4828-87E3-2CA7C69A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" y="857250"/>
            <a:ext cx="9113900" cy="4960136"/>
          </a:xfrm>
        </p:spPr>
      </p:pic>
      <p:sp>
        <p:nvSpPr>
          <p:cNvPr id="5" name="TextBox 4"/>
          <p:cNvSpPr txBox="1"/>
          <p:nvPr/>
        </p:nvSpPr>
        <p:spPr>
          <a:xfrm>
            <a:off x="6511738" y="5657850"/>
            <a:ext cx="25574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Alex Walley, MD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336" y="857250"/>
            <a:ext cx="8760124" cy="905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Why Do People Use Opioids?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1130FE-DC26-42B0-BFF0-E9E108A3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" y="835208"/>
            <a:ext cx="9145294" cy="4795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6537" y="5657851"/>
            <a:ext cx="25574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Alex Walley, MD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6416E886-D05D-431A-9F29-6B7C6F0167E4}"/>
              </a:ext>
            </a:extLst>
          </p:cNvPr>
          <p:cNvSpPr/>
          <p:nvPr/>
        </p:nvSpPr>
        <p:spPr>
          <a:xfrm>
            <a:off x="4898571" y="3799115"/>
            <a:ext cx="1216152" cy="914400"/>
          </a:xfrm>
          <a:prstGeom prst="parallelogram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96DA0FE-8478-4696-9324-8D812660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46" y="1847316"/>
            <a:ext cx="4854499" cy="316336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Fairly immediate relief from distress caused by withdrawal symptoms</a:t>
            </a:r>
          </a:p>
          <a:p>
            <a:r>
              <a:rPr lang="en-US" sz="2400" dirty="0"/>
              <a:t>Stabilizes the client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Decreases craving</a:t>
            </a:r>
          </a:p>
          <a:p>
            <a:r>
              <a:rPr lang="en-US" sz="2400" dirty="0"/>
              <a:t>Creates mental ability for patient to engage and benefit from psychosocial treatments  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retention in treatment</a:t>
            </a:r>
          </a:p>
          <a:p>
            <a:r>
              <a:rPr lang="en-US" sz="2400" dirty="0"/>
              <a:t>Decreased deaths from overdose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0229" y="428625"/>
            <a:ext cx="6966857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Medication First Model – 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681234"/>
            <a:ext cx="4245430" cy="4983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142880-D5FD-40FD-9E49-A1949E1C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agonist antagonist buprenorph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47" y="0"/>
            <a:ext cx="7781222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9795EA4-0F16-40C8-BFAF-47A029C6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Today’s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Discuss the impact of the opioid epidemic on the US and the Midwest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Describe the Missouri approach to the opioid epidemic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Recognize an opioid overdose and administer naloxone</a:t>
            </a:r>
            <a:endParaRPr lang="en-US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Questions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21" y="5342353"/>
            <a:ext cx="1515647" cy="15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4" y="832158"/>
            <a:ext cx="7886700" cy="994172"/>
          </a:xfrm>
        </p:spPr>
        <p:txBody>
          <a:bodyPr/>
          <a:lstStyle/>
          <a:p>
            <a:r>
              <a:rPr lang="en-US" b="1" dirty="0"/>
              <a:t>Naltrexone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4" y="1826330"/>
            <a:ext cx="7886700" cy="3473784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Full opioid antagonist</a:t>
            </a:r>
            <a:r>
              <a:rPr lang="en-US" sz="2700" dirty="0"/>
              <a:t>—it blocks the effects of</a:t>
            </a:r>
          </a:p>
          <a:p>
            <a:pPr lvl="1"/>
            <a:r>
              <a:rPr lang="en-US" dirty="0"/>
              <a:t>Opioid</a:t>
            </a:r>
          </a:p>
          <a:p>
            <a:pPr lvl="1"/>
            <a:r>
              <a:rPr lang="en-US" dirty="0"/>
              <a:t>Alcohol</a:t>
            </a:r>
          </a:p>
          <a:p>
            <a:r>
              <a:rPr lang="en-US" sz="2700" dirty="0"/>
              <a:t>Oral and depot (Vivitrol) formulations</a:t>
            </a:r>
          </a:p>
          <a:p>
            <a:r>
              <a:rPr lang="en-US" sz="2700" dirty="0"/>
              <a:t>Best for relapse prevention</a:t>
            </a:r>
          </a:p>
          <a:p>
            <a:r>
              <a:rPr lang="en-US" sz="2700" dirty="0"/>
              <a:t>However, no significant dopamine increase since naltrexone is a complete antagonist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EA01CC-1B8E-4A2B-AF0A-CF36BA70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692" y="1278088"/>
            <a:ext cx="1071563" cy="1528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61FC5A-DC1B-460A-963F-A58D03E09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221" y="4872847"/>
            <a:ext cx="3635474" cy="11279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F98F2-8C4F-4993-AE85-38C8943D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78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10506" y="1812349"/>
            <a:ext cx="8570975" cy="359591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altLang="en-US" sz="2700" dirty="0">
                <a:solidFill>
                  <a:srgbClr val="FF0000"/>
                </a:solidFill>
                <a:latin typeface="+mn-lt"/>
              </a:rPr>
              <a:t>Full opioid agonist – a synthetic opioid</a:t>
            </a:r>
          </a:p>
          <a:p>
            <a:r>
              <a:rPr lang="en-US" sz="2700" dirty="0">
                <a:latin typeface="+mn-lt"/>
              </a:rPr>
              <a:t>Well known to the medical community with data to support effectiveness in community-based OTP settings</a:t>
            </a:r>
          </a:p>
          <a:p>
            <a:r>
              <a:rPr lang="en-US" sz="2700" dirty="0">
                <a:latin typeface="+mn-lt"/>
              </a:rPr>
              <a:t>Full agonist action increases dopamine and neurotransmitter function</a:t>
            </a:r>
          </a:p>
          <a:p>
            <a:r>
              <a:rPr lang="en-US" sz="2700" dirty="0">
                <a:latin typeface="+mn-lt"/>
              </a:rPr>
              <a:t>Limited by geography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692" y="1294538"/>
            <a:ext cx="8229600" cy="517812"/>
          </a:xfrm>
        </p:spPr>
        <p:txBody>
          <a:bodyPr/>
          <a:lstStyle/>
          <a:p>
            <a:r>
              <a:rPr lang="en-US" altLang="en-US" b="1" dirty="0"/>
              <a:t>Methadone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C218BD-0219-44B5-90E5-5BACEF8D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876" y="4350984"/>
            <a:ext cx="1485900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1D28F1-9F45-4397-9E5B-6643DF3F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253" y="3863016"/>
            <a:ext cx="142160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25267"/>
            <a:ext cx="8186738" cy="35196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Partial opioid agonist—a synthetic opioid</a:t>
            </a:r>
          </a:p>
          <a:p>
            <a:pPr lvl="1"/>
            <a:r>
              <a:rPr lang="en-US" sz="2100" dirty="0"/>
              <a:t>Buprenorphine (Subutex)</a:t>
            </a:r>
          </a:p>
          <a:p>
            <a:pPr lvl="1"/>
            <a:r>
              <a:rPr lang="en-US" sz="2100" dirty="0"/>
              <a:t>Buprenorphine/Naloxone (Suboxone)</a:t>
            </a:r>
          </a:p>
          <a:p>
            <a:pPr lvl="1"/>
            <a:r>
              <a:rPr lang="en-US" sz="2100" dirty="0"/>
              <a:t>New depot formulation (</a:t>
            </a:r>
            <a:r>
              <a:rPr lang="en-US" sz="2100" dirty="0" err="1"/>
              <a:t>Sublocade</a:t>
            </a:r>
            <a:r>
              <a:rPr lang="en-US" sz="2100" dirty="0"/>
              <a:t>)</a:t>
            </a:r>
          </a:p>
          <a:p>
            <a:r>
              <a:rPr lang="en-US" sz="2400" dirty="0"/>
              <a:t>Partial agonist action increases dopamine and neurotransmitter function</a:t>
            </a:r>
          </a:p>
          <a:p>
            <a:r>
              <a:rPr lang="en-US" sz="2400" dirty="0"/>
              <a:t>Research shows it works in community-based practices from any medical specialty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0575" y="5493398"/>
            <a:ext cx="609600" cy="342900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253" y="1115021"/>
            <a:ext cx="8058150" cy="9941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Buprenorphine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8005C-BF0E-46AC-AC68-271C634C0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55" y="862537"/>
            <a:ext cx="1307306" cy="1964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504B8F-EA36-4C72-B7FF-EFC034117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531" y="857250"/>
            <a:ext cx="2085975" cy="12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4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6E629-6BA9-4014-989E-E29A2A5E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Patient Profiles: Best Fit for Each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963CE-9C0E-4F21-BB26-D57288EF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0608"/>
            <a:ext cx="7886700" cy="331254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Vivitrol</a:t>
            </a:r>
            <a:r>
              <a:rPr lang="en-US" sz="2700"/>
              <a:t>: Vivian </a:t>
            </a:r>
            <a:r>
              <a:rPr lang="en-US" sz="2700" dirty="0"/>
              <a:t>developed her only addiction following a complicated C-section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Suboxone</a:t>
            </a:r>
            <a:r>
              <a:rPr lang="en-US" sz="2700" dirty="0"/>
              <a:t>: Sam started substances as a teen. His dopamine pathways have been altered.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Methadone</a:t>
            </a:r>
            <a:r>
              <a:rPr lang="en-US" sz="2700" dirty="0"/>
              <a:t>: Marty failed suboxone treatment after two treatment programs and a post-incarceration trial of Vivitrol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BF674C-2673-4427-8C79-0E69A497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5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STR Recovery Support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 </a:t>
            </a:r>
            <a:r>
              <a:rPr lang="en-US" b="1" dirty="0">
                <a:solidFill>
                  <a:srgbClr val="FF0000"/>
                </a:solidFill>
              </a:rPr>
              <a:t>recovery housing </a:t>
            </a:r>
            <a:r>
              <a:rPr lang="en-US" dirty="0"/>
              <a:t>for 500 individuals (per year)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1" dirty="0">
                <a:solidFill>
                  <a:srgbClr val="FF0000"/>
                </a:solidFill>
              </a:rPr>
              <a:t>Peer Support Specialists </a:t>
            </a:r>
            <a:r>
              <a:rPr lang="en-US" dirty="0"/>
              <a:t>with personal substance use experience</a:t>
            </a:r>
          </a:p>
          <a:p>
            <a:endParaRPr lang="en-US" dirty="0"/>
          </a:p>
          <a:p>
            <a:r>
              <a:rPr lang="en-US" dirty="0"/>
              <a:t>Activate four </a:t>
            </a:r>
            <a:r>
              <a:rPr lang="en-US" b="1" dirty="0">
                <a:solidFill>
                  <a:srgbClr val="FF0000"/>
                </a:solidFill>
              </a:rPr>
              <a:t>recovery community centers </a:t>
            </a:r>
            <a:r>
              <a:rPr lang="en-US" dirty="0"/>
              <a:t>in high-need areas of the state</a:t>
            </a:r>
          </a:p>
          <a:p>
            <a:endParaRPr lang="en-US" dirty="0"/>
          </a:p>
          <a:p>
            <a:r>
              <a:rPr lang="en-US" dirty="0"/>
              <a:t>Provide </a:t>
            </a:r>
            <a:r>
              <a:rPr lang="en-US" b="1" dirty="0">
                <a:solidFill>
                  <a:srgbClr val="FF0000"/>
                </a:solidFill>
              </a:rPr>
              <a:t>recovery management checkups </a:t>
            </a:r>
            <a:r>
              <a:rPr lang="en-US" dirty="0"/>
              <a:t>to keep individuals engaged in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D504AF-7BFC-4A1A-B291-12758171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9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164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09" y="1341279"/>
            <a:ext cx="1903233" cy="172573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41" y="3004491"/>
            <a:ext cx="2048659" cy="180821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71" y="1504974"/>
            <a:ext cx="1533812" cy="152704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32156" y="1219200"/>
            <a:ext cx="2122812" cy="1943555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1138" y="3230655"/>
            <a:ext cx="1533812" cy="152704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52627" y="2869302"/>
            <a:ext cx="2122812" cy="1943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261" y="22414"/>
            <a:ext cx="8585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Percent Increase in Opioid Overdose Deaths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963535"/>
            <a:ext cx="217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2015-2016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26" y="3548629"/>
            <a:ext cx="217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2016-2017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1981200"/>
            <a:ext cx="8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7063" y="3729965"/>
            <a:ext cx="65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2302" y="2129135"/>
            <a:ext cx="101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110%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3810000"/>
            <a:ext cx="94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-10%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1924954"/>
            <a:ext cx="8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5069" y="3653135"/>
            <a:ext cx="8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693570" y="5081101"/>
            <a:ext cx="10531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Missouri went from being well-above the national average in number </a:t>
            </a:r>
          </a:p>
          <a:p>
            <a:pPr algn="ctr"/>
            <a:r>
              <a:rPr lang="en-US" sz="2400" b="1" dirty="0"/>
              <a:t>of deaths to well-below. This improvement is largely due to the drastic </a:t>
            </a:r>
          </a:p>
          <a:p>
            <a:pPr algn="ctr"/>
            <a:r>
              <a:rPr lang="en-US" sz="2400" b="1" dirty="0"/>
              <a:t>decrease in overdose deaths in St. Louis City.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DDDA8CC-71FE-4EC1-A771-CA08D81B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44857" r="65875" b="16794"/>
          <a:stretch/>
        </p:blipFill>
        <p:spPr bwMode="auto">
          <a:xfrm>
            <a:off x="152400" y="922820"/>
            <a:ext cx="8878560" cy="50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442857" y="1872734"/>
            <a:ext cx="2967934" cy="3080266"/>
            <a:chOff x="5442857" y="1872734"/>
            <a:chExt cx="2967934" cy="308026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442857" y="1872734"/>
              <a:ext cx="0" cy="30802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442857" y="2057400"/>
              <a:ext cx="101237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55227" y="1872734"/>
              <a:ext cx="1955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MO-HOPE began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2200" y="1872734"/>
            <a:ext cx="2546555" cy="3080266"/>
            <a:chOff x="6172200" y="1872734"/>
            <a:chExt cx="2546555" cy="308026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72200" y="1872734"/>
              <a:ext cx="19665" cy="3080266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356556" y="2743200"/>
              <a:ext cx="8062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194755" y="2543145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STR began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6096000"/>
            <a:ext cx="5863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Source: St. Louis City and St. Louis County Medical Examiners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1078E93-55C1-4E41-99F2-F301244C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C730FB-482F-4099-AAAC-25B6F8E0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711" y="0"/>
            <a:ext cx="530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5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 and Community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365" y="1158876"/>
            <a:ext cx="7688082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3300" b="1" u="sng" dirty="0"/>
              <a:t>Primary goal: </a:t>
            </a:r>
            <a:r>
              <a:rPr lang="en-US" sz="3300" dirty="0"/>
              <a:t>Increase the likelihood of sustainability through </a:t>
            </a:r>
            <a:r>
              <a:rPr lang="en-US" sz="3300" b="1" dirty="0">
                <a:solidFill>
                  <a:srgbClr val="FF0000"/>
                </a:solidFill>
              </a:rPr>
              <a:t>policy and practice change </a:t>
            </a:r>
          </a:p>
          <a:p>
            <a:pPr marL="0" indent="0">
              <a:buNone/>
            </a:pPr>
            <a:endParaRPr lang="en-US" sz="3300" b="1" dirty="0">
              <a:solidFill>
                <a:srgbClr val="FF0000"/>
              </a:solidFill>
            </a:endParaRPr>
          </a:p>
          <a:p>
            <a:pPr lvl="1"/>
            <a:r>
              <a:rPr lang="en-US" sz="3300" dirty="0"/>
              <a:t>MO </a:t>
            </a:r>
            <a:r>
              <a:rPr lang="en-US" sz="3300" dirty="0" err="1"/>
              <a:t>HealthNet</a:t>
            </a:r>
            <a:r>
              <a:rPr lang="en-US" sz="3300" dirty="0"/>
              <a:t> policy changes…</a:t>
            </a:r>
          </a:p>
          <a:p>
            <a:pPr lvl="1"/>
            <a:r>
              <a:rPr lang="en-US" sz="3300" dirty="0"/>
              <a:t>Research and evaluation of effectiveness…</a:t>
            </a:r>
          </a:p>
          <a:p>
            <a:pPr lvl="1"/>
            <a:r>
              <a:rPr lang="en-US" sz="3300" dirty="0"/>
              <a:t>Gain momentum to change reimbursement structures…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sz="3000" b="1" i="1" dirty="0"/>
              <a:t>*Catalyze a culture and practice shift in the way we address opioid use…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68" y="5703376"/>
            <a:ext cx="1118794" cy="11137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0FF5D6-C07F-4C45-A301-73D6A016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http://wetsuwetenfirstnation.ca/wp-content/uploads/2015/08/odsignssympt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9"/>
          <a:stretch>
            <a:fillRect/>
          </a:stretch>
        </p:blipFill>
        <p:spPr bwMode="auto">
          <a:xfrm>
            <a:off x="142876" y="1066800"/>
            <a:ext cx="39385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http://wetsuwetenfirstnation.ca/wp-content/uploads/2015/08/odsignssympt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7"/>
          <a:stretch>
            <a:fillRect/>
          </a:stretch>
        </p:blipFill>
        <p:spPr bwMode="auto">
          <a:xfrm>
            <a:off x="4113214" y="1905000"/>
            <a:ext cx="4981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77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51272"/>
            <a:ext cx="8534400" cy="1325563"/>
          </a:xfrm>
        </p:spPr>
        <p:txBody>
          <a:bodyPr/>
          <a:lstStyle/>
          <a:p>
            <a:r>
              <a:rPr lang="en-US" dirty="0"/>
              <a:t>What’s different now on the streets?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2230581"/>
            <a:ext cx="7886700" cy="3946381"/>
          </a:xfrm>
        </p:spPr>
        <p:txBody>
          <a:bodyPr/>
          <a:lstStyle/>
          <a:p>
            <a:r>
              <a:rPr lang="en-US" dirty="0"/>
              <a:t>People are dying at higher rates</a:t>
            </a:r>
          </a:p>
          <a:p>
            <a:r>
              <a:rPr lang="en-US" dirty="0"/>
              <a:t>Opioids are purer</a:t>
            </a:r>
          </a:p>
          <a:p>
            <a:r>
              <a:rPr lang="en-US" dirty="0"/>
              <a:t>Opioids are cheaper</a:t>
            </a:r>
          </a:p>
          <a:p>
            <a:r>
              <a:rPr lang="en-US" dirty="0"/>
              <a:t>Opioids are easier to get</a:t>
            </a:r>
          </a:p>
          <a:p>
            <a:r>
              <a:rPr lang="en-US" dirty="0"/>
              <a:t>Opioids are deadlier</a:t>
            </a:r>
          </a:p>
          <a:p>
            <a:pPr lvl="1"/>
            <a:r>
              <a:rPr lang="en-US" dirty="0"/>
              <a:t>Fentanyl</a:t>
            </a:r>
          </a:p>
          <a:p>
            <a:pPr lvl="1"/>
            <a:r>
              <a:rPr lang="en-US" dirty="0"/>
              <a:t>Fentanyl-like substances, such as </a:t>
            </a:r>
            <a:r>
              <a:rPr lang="en-US" dirty="0" err="1"/>
              <a:t>carfentanil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B320F6-A2ED-43E0-BA1F-39EBA07D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6372" y="663375"/>
            <a:ext cx="7886700" cy="9941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While waiting for EMS to arrive…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9197" y="2020332"/>
            <a:ext cx="8401050" cy="3024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At least try to get breathing </a:t>
            </a:r>
            <a:b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restarted by giving the </a:t>
            </a:r>
            <a:b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antidote via nasal </a:t>
            </a: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spray</a:t>
            </a:r>
          </a:p>
          <a:p>
            <a:pPr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Administer </a:t>
            </a: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rescue breathing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(if pulse)</a:t>
            </a:r>
          </a:p>
          <a:p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Administer chest compressions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(if no pulse) 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778475"/>
            <a:ext cx="3371850" cy="35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74" y="1215108"/>
            <a:ext cx="7886700" cy="8399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While waiting for EMS to arrive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96839" y="2399483"/>
            <a:ext cx="6110786" cy="2285999"/>
          </a:xfrm>
        </p:spPr>
        <p:txBody>
          <a:bodyPr>
            <a:noAutofit/>
          </a:bodyPr>
          <a:lstStyle/>
          <a:p>
            <a:r>
              <a:rPr lang="en-US" altLang="en-US" sz="2700" dirty="0"/>
              <a:t>Naloxone (</a:t>
            </a:r>
            <a:r>
              <a:rPr lang="en-US" altLang="en-US" sz="2700" dirty="0" err="1"/>
              <a:t>Narcan</a:t>
            </a:r>
            <a:r>
              <a:rPr lang="en-US" altLang="en-US" sz="2700" dirty="0"/>
              <a:t>®): a drug that reverses opioid overdose effects</a:t>
            </a:r>
          </a:p>
          <a:p>
            <a:r>
              <a:rPr lang="en-US" altLang="en-US" sz="2700" dirty="0"/>
              <a:t>ADAPT </a:t>
            </a:r>
            <a:r>
              <a:rPr lang="en-US" altLang="en-US" sz="2700" dirty="0"/>
              <a:t>Pharma antidote delivery system</a:t>
            </a:r>
          </a:p>
          <a:p>
            <a:pPr marL="642938" lvl="2" indent="-342900">
              <a:buClr>
                <a:srgbClr val="EF4036"/>
              </a:buClr>
              <a:buSzPct val="110000"/>
            </a:pPr>
            <a:r>
              <a:rPr lang="en-US" altLang="en-US" sz="2100" dirty="0"/>
              <a:t>NO assembly required</a:t>
            </a:r>
          </a:p>
          <a:p>
            <a:pPr marL="642938" lvl="2" indent="-342900">
              <a:buClr>
                <a:srgbClr val="EF4036"/>
              </a:buClr>
              <a:buSzPct val="110000"/>
            </a:pPr>
            <a:r>
              <a:rPr lang="en-US" altLang="en-US" sz="2100" dirty="0"/>
              <a:t>NO separate syringe</a:t>
            </a:r>
          </a:p>
          <a:p>
            <a:pPr marL="642938" lvl="2" indent="-342900">
              <a:buClr>
                <a:srgbClr val="EF4036"/>
              </a:buClr>
              <a:buSzPct val="110000"/>
            </a:pPr>
            <a:r>
              <a:rPr lang="en-US" altLang="en-US" sz="2100" dirty="0"/>
              <a:t>NO separate delivery device</a:t>
            </a:r>
          </a:p>
        </p:txBody>
      </p:sp>
      <p:pic>
        <p:nvPicPr>
          <p:cNvPr id="53252" name="Picture 6" descr="http://www.narcan.com/wp-content/themes/narcan/includes/images/main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514851"/>
            <a:ext cx="30289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a.abcnews.com/images/Health/ht_narcan_nasal_spray_split_jc_160428_16x9_9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5"/>
          <a:stretch/>
        </p:blipFill>
        <p:spPr bwMode="auto">
          <a:xfrm>
            <a:off x="6762751" y="1543051"/>
            <a:ext cx="2209799" cy="3486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2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 txBox="1">
            <a:spLocks noChangeArrowheads="1"/>
          </p:cNvSpPr>
          <p:nvPr/>
        </p:nvSpPr>
        <p:spPr bwMode="auto">
          <a:xfrm>
            <a:off x="171451" y="1981201"/>
            <a:ext cx="87582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en-US" sz="2800">
              <a:latin typeface="Lucida Sans Unicode" panose="020B0602030504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Deploying the nasal spray kit</a:t>
            </a:r>
          </a:p>
        </p:txBody>
      </p:sp>
      <p:pic>
        <p:nvPicPr>
          <p:cNvPr id="5530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75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7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 txBox="1">
            <a:spLocks noChangeArrowheads="1"/>
          </p:cNvSpPr>
          <p:nvPr/>
        </p:nvSpPr>
        <p:spPr bwMode="auto">
          <a:xfrm>
            <a:off x="171451" y="1981201"/>
            <a:ext cx="87582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en-US" sz="2800">
              <a:latin typeface="Lucida Sans Unicode" panose="020B0602030504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704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Deploying the nasal spray kit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00250"/>
            <a:ext cx="347821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10050"/>
            <a:ext cx="1752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4" y="2033588"/>
            <a:ext cx="3983037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16406" r="33308"/>
          <a:stretch>
            <a:fillRect/>
          </a:stretch>
        </p:blipFill>
        <p:spPr bwMode="auto">
          <a:xfrm>
            <a:off x="2608263" y="4173538"/>
            <a:ext cx="2755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CFBA1-8E18-4E7A-8DD8-1B6ADD7C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Resources and Contacts (National)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993EA-75EA-493E-888F-D5E3BD92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of Medical Education and Research in Substance Abuse (AMERSA), </a:t>
            </a:r>
            <a:r>
              <a:rPr lang="en-US" dirty="0">
                <a:hlinkClick r:id="rId2"/>
              </a:rPr>
              <a:t>https://amersa.org/</a:t>
            </a:r>
            <a:r>
              <a:rPr lang="en-US" dirty="0"/>
              <a:t> </a:t>
            </a:r>
          </a:p>
          <a:p>
            <a:r>
              <a:rPr lang="en-US" dirty="0"/>
              <a:t>National Institute for Drug Abuse (NIDA), </a:t>
            </a:r>
            <a:r>
              <a:rPr lang="en-US" dirty="0">
                <a:hlinkClick r:id="rId3"/>
              </a:rPr>
              <a:t>https://www.drugabuse.gov/</a:t>
            </a:r>
            <a:r>
              <a:rPr lang="en-US" dirty="0"/>
              <a:t> </a:t>
            </a:r>
          </a:p>
          <a:p>
            <a:r>
              <a:rPr lang="en-US" dirty="0"/>
              <a:t>American Society of Addiction Medicine (ASAM), </a:t>
            </a:r>
            <a:r>
              <a:rPr lang="en-US" dirty="0">
                <a:hlinkClick r:id="rId4"/>
              </a:rPr>
              <a:t>https://www.asam.org/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SAMHSA Treatment Locator</a:t>
            </a:r>
            <a:r>
              <a:rPr lang="en-US" smtClean="0"/>
              <a:t>, </a:t>
            </a:r>
            <a:r>
              <a:rPr lang="en-US">
                <a:hlinkClick r:id="rId5"/>
              </a:rPr>
              <a:t>https://findtreatment.samhsa.gov/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A7D08-8B95-4716-BD9A-21646E0C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5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CFBA1-8E18-4E7A-8DD8-1B6ADD7C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Resources and Contacts (Regional)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993EA-75EA-493E-888F-D5E3BD92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MOHope</a:t>
            </a:r>
            <a:r>
              <a:rPr lang="en-US" dirty="0" smtClean="0"/>
              <a:t> Project, </a:t>
            </a:r>
            <a:r>
              <a:rPr lang="en-US" dirty="0">
                <a:hlinkClick r:id="rId2"/>
              </a:rPr>
              <a:t>https://mohopeproject.org/</a:t>
            </a:r>
            <a:endParaRPr lang="en-US" dirty="0" smtClean="0"/>
          </a:p>
          <a:p>
            <a:r>
              <a:rPr lang="en-US" dirty="0" smtClean="0"/>
              <a:t>Missouri’s </a:t>
            </a:r>
            <a:r>
              <a:rPr lang="en-US" dirty="0"/>
              <a:t>Opioid State Targeted Response, </a:t>
            </a:r>
            <a:r>
              <a:rPr lang="en-US" dirty="0">
                <a:hlinkClick r:id="rId3"/>
              </a:rPr>
              <a:t>https://missouriopioidstr.org/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Philip.horn@mimh.edu</a:t>
            </a:r>
            <a:r>
              <a:rPr lang="en-US" dirty="0"/>
              <a:t> </a:t>
            </a:r>
          </a:p>
          <a:p>
            <a:r>
              <a:rPr lang="en-US" dirty="0"/>
              <a:t>Assisted Recovery Centers of America, ARCA, </a:t>
            </a:r>
            <a:r>
              <a:rPr lang="en-US" dirty="0">
                <a:hlinkClick r:id="rId5"/>
              </a:rPr>
              <a:t>http://www.arcamidwest.com/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sunealmenzies@arcamidwest.com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7FB0A9-1A3E-46E8-BB5A-92B1E7E4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8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CFBA1-8E18-4E7A-8DD8-1B6ADD7C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Resources and </a:t>
            </a:r>
            <a:r>
              <a:rPr lang="en-US" sz="3200" b="1" dirty="0" smtClean="0"/>
              <a:t>Contacts (Saint Louis University)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993EA-75EA-493E-888F-D5E3BD92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Saint </a:t>
            </a:r>
            <a:r>
              <a:rPr lang="en-US" dirty="0"/>
              <a:t>Louis University, </a:t>
            </a:r>
            <a:r>
              <a:rPr lang="en-US" dirty="0" smtClean="0"/>
              <a:t>Family and Community Medicine,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://www.slu.edu/medicine/family-medicine/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Fred.Rottnek@health.slu.edu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SLU Addiction Medicine Fellowship,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www.slu.edu/medicine/family-medicine/addiction-medicine.php</a:t>
            </a:r>
            <a:endParaRPr lang="en-US" dirty="0" smtClean="0"/>
          </a:p>
          <a:p>
            <a:r>
              <a:rPr lang="en-US" dirty="0" smtClean="0"/>
              <a:t>SLU Center for Substance Use Disorders and Pain Management,</a:t>
            </a: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www.slu.edu/medicine/family-medicine/center-for-substance-use.php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https://www.slu.edu/medicine/grand-rounds/index.php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7FB0A9-1A3E-46E8-BB5A-92B1E7E4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BA64-D420-4A1F-AAC9-D494CDD408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8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8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Missouri State Opioid Response: Modifying the Response for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93" y="3419605"/>
            <a:ext cx="7791188" cy="237150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Questions? Comments?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Fred.Rottnek@health.slu.edu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21" y="5342353"/>
            <a:ext cx="1515647" cy="15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people dying each day?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007" y="2125267"/>
            <a:ext cx="6154024" cy="3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D0C8EF-A651-439E-B2B1-5820948B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/>
          </p:cNvPicPr>
          <p:nvPr/>
        </p:nvPicPr>
        <p:blipFill rotWithShape="1">
          <a:blip r:embed="rId3" cstate="print"/>
          <a:srcRect l="20833" t="20240" r="18910" b="7070"/>
          <a:stretch/>
        </p:blipFill>
        <p:spPr bwMode="auto">
          <a:xfrm>
            <a:off x="325464" y="177471"/>
            <a:ext cx="8648053" cy="513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30" y="5380043"/>
            <a:ext cx="1352087" cy="13520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56EF76-41AC-4F21-88B8-C0510B7B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8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632EBAE-BE6C-46BC-A201-EDB3B8AE574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533400"/>
          <a:ext cx="87630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 rot="18148342">
            <a:off x="6283883" y="1753960"/>
            <a:ext cx="1080202" cy="5357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6324600"/>
            <a:ext cx="22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Source: CDC WONDER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5A78A7-B789-4EB8-AF44-D732AC04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1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857306"/>
            <a:ext cx="6747272" cy="60006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386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8571"/>
              <a:buNone/>
              <a:defRPr sz="1867"/>
            </a:lvl2pPr>
            <a:lvl3pPr lvl="2" indent="0" rtl="0">
              <a:spcBef>
                <a:spcPts val="0"/>
              </a:spcBef>
              <a:buSzPct val="78571"/>
              <a:buNone/>
              <a:defRPr sz="1867"/>
            </a:lvl3pPr>
            <a:lvl4pPr lvl="3" indent="0" rtl="0">
              <a:spcBef>
                <a:spcPts val="0"/>
              </a:spcBef>
              <a:buSzPct val="78571"/>
              <a:buNone/>
              <a:defRPr sz="1867"/>
            </a:lvl4pPr>
            <a:lvl5pPr lvl="4" indent="0" rtl="0">
              <a:spcBef>
                <a:spcPts val="0"/>
              </a:spcBef>
              <a:buSzPct val="78571"/>
              <a:buNone/>
              <a:defRPr sz="1867"/>
            </a:lvl5pPr>
            <a:lvl6pPr lvl="5" indent="0" rtl="0">
              <a:spcBef>
                <a:spcPts val="0"/>
              </a:spcBef>
              <a:buSzPct val="78571"/>
              <a:buNone/>
              <a:defRPr sz="1867"/>
            </a:lvl6pPr>
            <a:lvl7pPr lvl="6" indent="0" rtl="0">
              <a:spcBef>
                <a:spcPts val="0"/>
              </a:spcBef>
              <a:buSzPct val="78571"/>
              <a:buNone/>
              <a:defRPr sz="1867"/>
            </a:lvl7pPr>
            <a:lvl8pPr lvl="7" indent="0" rtl="0">
              <a:spcBef>
                <a:spcPts val="0"/>
              </a:spcBef>
              <a:buSzPct val="78571"/>
              <a:buNone/>
              <a:defRPr sz="1867"/>
            </a:lvl8pPr>
            <a:lvl9pPr lvl="8" indent="0" rtl="0">
              <a:spcBef>
                <a:spcPts val="0"/>
              </a:spcBef>
              <a:buSzPct val="78571"/>
              <a:buNone/>
              <a:defRPr sz="1867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Nationally, Synthetic Opioids Are Driving Up the Overdose Rate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4193" y="314960"/>
            <a:ext cx="8827067" cy="9386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8571"/>
              <a:buNone/>
              <a:defRPr sz="1867"/>
            </a:lvl2pPr>
            <a:lvl3pPr lvl="2" indent="0" rtl="0">
              <a:spcBef>
                <a:spcPts val="0"/>
              </a:spcBef>
              <a:buSzPct val="78571"/>
              <a:buNone/>
              <a:defRPr sz="1867"/>
            </a:lvl3pPr>
            <a:lvl4pPr lvl="3" indent="0" rtl="0">
              <a:spcBef>
                <a:spcPts val="0"/>
              </a:spcBef>
              <a:buSzPct val="78571"/>
              <a:buNone/>
              <a:defRPr sz="1867"/>
            </a:lvl4pPr>
            <a:lvl5pPr lvl="4" indent="0" rtl="0">
              <a:spcBef>
                <a:spcPts val="0"/>
              </a:spcBef>
              <a:buSzPct val="78571"/>
              <a:buNone/>
              <a:defRPr sz="1867"/>
            </a:lvl5pPr>
            <a:lvl6pPr lvl="5" indent="0" rtl="0">
              <a:spcBef>
                <a:spcPts val="0"/>
              </a:spcBef>
              <a:buSzPct val="78571"/>
              <a:buNone/>
              <a:defRPr sz="1867"/>
            </a:lvl6pPr>
            <a:lvl7pPr lvl="6" indent="0" rtl="0">
              <a:spcBef>
                <a:spcPts val="0"/>
              </a:spcBef>
              <a:buSzPct val="78571"/>
              <a:buNone/>
              <a:defRPr sz="1867"/>
            </a:lvl7pPr>
            <a:lvl8pPr lvl="7" indent="0" rtl="0">
              <a:spcBef>
                <a:spcPts val="0"/>
              </a:spcBef>
              <a:buSzPct val="78571"/>
              <a:buNone/>
              <a:defRPr sz="1867"/>
            </a:lvl8pPr>
            <a:lvl9pPr lvl="8" indent="0" rtl="0">
              <a:spcBef>
                <a:spcPts val="0"/>
              </a:spcBef>
              <a:buSzPct val="78571"/>
              <a:buNone/>
              <a:defRPr sz="1867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333"/>
              <a:buFont typeface="Calibri"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Overdose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 deaths in thousands in preceding 12 months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7119257" y="1556657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A reminder of the steep increase in deaths nationwide, driven by Fentanyl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7001" y="6476378"/>
            <a:ext cx="2180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/>
              <a:t>Source: New York 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B937A8-4173-4539-A825-EF1A44B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E092-F7CE-4BA8-885C-413FCF1E37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0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838325" cy="1634729"/>
          </a:xfrm>
        </p:spPr>
      </p:pic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857250"/>
          <a:ext cx="91440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28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937260"/>
          <a:ext cx="91440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062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1_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1802</Words>
  <Application>Microsoft Office PowerPoint</Application>
  <PresentationFormat>On-screen Show (4:3)</PresentationFormat>
  <Paragraphs>269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Avenir Next Cyr W04 Demi</vt:lpstr>
      <vt:lpstr>Calibri</vt:lpstr>
      <vt:lpstr>Calibri Light</vt:lpstr>
      <vt:lpstr>Lucida Sans Unicode</vt:lpstr>
      <vt:lpstr>Myriad Pro</vt:lpstr>
      <vt:lpstr>Times New Roman</vt:lpstr>
      <vt:lpstr>Wingdings</vt:lpstr>
      <vt:lpstr>Wingdings 3</vt:lpstr>
      <vt:lpstr>Office Theme</vt:lpstr>
      <vt:lpstr>1_Office Theme</vt:lpstr>
      <vt:lpstr>Custom Design</vt:lpstr>
      <vt:lpstr>1_Custom Design</vt:lpstr>
      <vt:lpstr>Retrospect</vt:lpstr>
      <vt:lpstr>1_Retrospect</vt:lpstr>
      <vt:lpstr>The Missouri State Opioid Response: Modifying the Response for 2019</vt:lpstr>
      <vt:lpstr>Today’s Session</vt:lpstr>
      <vt:lpstr>What’s different now on the streets?</vt:lpstr>
      <vt:lpstr>Why are people dying each 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being done around the world to address the epidemic</vt:lpstr>
      <vt:lpstr>(Missouri Opioid &amp; Heroin Overdose  Prevention and Education) DMH + NCADA + MIMH  www.mohopeproject.org</vt:lpstr>
      <vt:lpstr>State Targeted Response to the Opioid Crisis Grants (Opioid STR)</vt:lpstr>
      <vt:lpstr>PowerPoint Presentation</vt:lpstr>
      <vt:lpstr>Opioid STR Prevention Efforts</vt:lpstr>
      <vt:lpstr>Opioid STR Treatment Efforts</vt:lpstr>
      <vt:lpstr>PowerPoint Presentation</vt:lpstr>
      <vt:lpstr>PowerPoint Presentation</vt:lpstr>
      <vt:lpstr>Medication First Model – Why?</vt:lpstr>
      <vt:lpstr>PowerPoint Presentation</vt:lpstr>
      <vt:lpstr>Naltrexone</vt:lpstr>
      <vt:lpstr>Methadone </vt:lpstr>
      <vt:lpstr>Buprenorphine  </vt:lpstr>
      <vt:lpstr>Patient Profiles: Best Fit for Each Agent</vt:lpstr>
      <vt:lpstr>Opioid STR Recovery Support Efforts</vt:lpstr>
      <vt:lpstr>PowerPoint Presentation</vt:lpstr>
      <vt:lpstr>PowerPoint Presentation</vt:lpstr>
      <vt:lpstr>PowerPoint Presentation</vt:lpstr>
      <vt:lpstr>Sustainability and Community Impact</vt:lpstr>
      <vt:lpstr>PowerPoint Presentation</vt:lpstr>
      <vt:lpstr>While waiting for EMS to arrive…</vt:lpstr>
      <vt:lpstr>While waiting for EMS to arrive… </vt:lpstr>
      <vt:lpstr>Deploying the nasal spray kit</vt:lpstr>
      <vt:lpstr>Deploying the nasal spray kit</vt:lpstr>
      <vt:lpstr>Resources and Contacts (National)</vt:lpstr>
      <vt:lpstr>Resources and Contacts (Regional)</vt:lpstr>
      <vt:lpstr>Resources and Contacts (Saint Louis University)</vt:lpstr>
      <vt:lpstr>The Missouri State Opioid Response: Modifying the Response for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State Targeted Response  to the Opioid Crisis: What Missouri’s Doing and Why</dc:title>
  <dc:creator>Fred Rottnek</dc:creator>
  <cp:lastModifiedBy>Fred Rottnek</cp:lastModifiedBy>
  <cp:revision>15</cp:revision>
  <dcterms:created xsi:type="dcterms:W3CDTF">2018-10-20T13:24:34Z</dcterms:created>
  <dcterms:modified xsi:type="dcterms:W3CDTF">2019-10-12T22:13:56Z</dcterms:modified>
</cp:coreProperties>
</file>